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saveSubsetFonts="1">
  <p:sldMasterIdLst>
    <p:sldMasterId id="2147483648" r:id="rId1"/>
  </p:sldMasterIdLst>
  <p:sldIdLst>
    <p:sldId id="259" r:id="rId2"/>
    <p:sldId id="260" r:id="rId3"/>
  </p:sldIdLst>
  <p:sldSz cx="6858000" cy="9906000" type="A4"/>
  <p:notesSz cx="6797675" cy="9928225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23">
          <p15:clr>
            <a:srgbClr val="A4A3A4"/>
          </p15:clr>
        </p15:guide>
        <p15:guide id="2" orient="horz" pos="172">
          <p15:clr>
            <a:srgbClr val="A4A3A4"/>
          </p15:clr>
        </p15:guide>
        <p15:guide id="3" pos="119">
          <p15:clr>
            <a:srgbClr val="A4A3A4"/>
          </p15:clr>
        </p15:guide>
        <p15:guide id="4" pos="4201">
          <p15:clr>
            <a:srgbClr val="A4A3A4"/>
          </p15:clr>
        </p15:guide>
        <p15:guide id="5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33"/>
    <a:srgbClr val="969696"/>
    <a:srgbClr val="80808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4660"/>
  </p:normalViewPr>
  <p:slideViewPr>
    <p:cSldViewPr showGuides="1">
      <p:cViewPr varScale="1">
        <p:scale>
          <a:sx n="77" d="100"/>
          <a:sy n="77" d="100"/>
        </p:scale>
        <p:origin x="3510" y="102"/>
      </p:cViewPr>
      <p:guideLst>
        <p:guide orient="horz" pos="6023"/>
        <p:guide orient="horz" pos="172"/>
        <p:guide pos="119"/>
        <p:guide pos="420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037E0-621F-472B-B8D7-D416CBB844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35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A3307-2D45-4AC8-A603-C9197F760F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60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606DC-9278-40AB-B392-7425572F0F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67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970A0-DC5E-4B21-8717-8C62BA0D08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57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37089-AC18-49A9-9A03-D846A0FAAA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23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37D0-F62A-445A-B472-502FF220F4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67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D302-F611-4274-A313-C44351800A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92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3BADA-DC4E-41B5-9D14-786F0915AC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13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E7AC7-08D0-4D5C-8BD8-96E82B84FF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77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78A78-3FD8-47AF-8F9B-541A09B60B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16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A9DA-E9D6-439C-8FF3-6E66B76B94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72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4C66A3C-4CC3-45EA-A6AA-02C471659D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1" name="Picture 7" descr="logo_1c_600dpi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450" y="11113"/>
            <a:ext cx="919163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314136"/>
              </p:ext>
            </p:extLst>
          </p:nvPr>
        </p:nvGraphicFramePr>
        <p:xfrm>
          <a:off x="468632" y="560512"/>
          <a:ext cx="5920736" cy="9191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Worksheet" r:id="rId3" imgW="6210265" imgH="9639237" progId="Excel.Sheet.8">
                  <p:embed/>
                </p:oleObj>
              </mc:Choice>
              <mc:Fallback>
                <p:oleObj name="Worksheet" r:id="rId3" imgW="6210265" imgH="9639237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2" y="560512"/>
                        <a:ext cx="5920736" cy="91910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97DAAB58-6E3C-4F7F-993A-D2006A58A82A}"/>
              </a:ext>
            </a:extLst>
          </p:cNvPr>
          <p:cNvSpPr txBox="1"/>
          <p:nvPr/>
        </p:nvSpPr>
        <p:spPr>
          <a:xfrm>
            <a:off x="145569" y="128464"/>
            <a:ext cx="6566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u="sng" dirty="0">
                <a:solidFill>
                  <a:srgbClr val="66CC33"/>
                </a:solidFill>
              </a:rPr>
              <a:t>Gehaltsklassen für die Regionen NRW und Niedersachsen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321797"/>
              </p:ext>
            </p:extLst>
          </p:nvPr>
        </p:nvGraphicFramePr>
        <p:xfrm>
          <a:off x="188913" y="890432"/>
          <a:ext cx="6480174" cy="1701189"/>
        </p:xfrm>
        <a:graphic>
          <a:graphicData uri="http://schemas.openxmlformats.org/drawingml/2006/table">
            <a:tbl>
              <a:tblPr firstRow="1" firstCol="1" bandRow="1"/>
              <a:tblGrid>
                <a:gridCol w="657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8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49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6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2000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Gehaltsklassen für </a:t>
                      </a: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Phosphor DL-Methode</a:t>
                      </a:r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in mg/100g Boden</a:t>
                      </a:r>
                    </a:p>
                  </a:txBody>
                  <a:tcPr marL="68117" marR="681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pH-Wert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freies CaCO</a:t>
                      </a:r>
                      <a:r>
                        <a:rPr lang="de-DE" sz="1100" baseline="-250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de-DE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Bodenart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≤ 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&lt; 5 %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alle Bodenarten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≤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3,0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3,1 - 5,5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5,6 - 8,0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8,1 - 12,0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12,1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7,0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&gt; 5 %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alle Bodenarten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≤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1,9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2,0 - 3,9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4,0 - 5,5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5,6 - 8,0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8,1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Gehaltsklassen für </a:t>
                      </a:r>
                      <a:r>
                        <a:rPr lang="de-DE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Phosphor CAL- Methode    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 mg/100 g Boden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alle Bodenarten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≤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2,4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2,5 - 4,8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4,9 - 7,2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7,3 - 10,4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10,5</a:t>
                      </a:r>
                    </a:p>
                  </a:txBody>
                  <a:tcPr marL="68117" marR="68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320014"/>
              </p:ext>
            </p:extLst>
          </p:nvPr>
        </p:nvGraphicFramePr>
        <p:xfrm>
          <a:off x="188915" y="2981440"/>
          <a:ext cx="6480172" cy="1764000"/>
        </p:xfrm>
        <a:graphic>
          <a:graphicData uri="http://schemas.openxmlformats.org/drawingml/2006/table">
            <a:tbl>
              <a:tblPr firstRow="1" firstCol="1" bandRow="1"/>
              <a:tblGrid>
                <a:gridCol w="1079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4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20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Gehaltsklassen für </a:t>
                      </a: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Kalium</a:t>
                      </a:r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DL- Methode  </a:t>
                      </a:r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 mg/100g Boden</a:t>
                      </a:r>
                    </a:p>
                  </a:txBody>
                  <a:tcPr marL="67593" marR="67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Bodengruppe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Tonanteil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Bodenart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BG 1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Calibri"/>
                        </a:rPr>
                        <a:t>≤</a:t>
                      </a: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 5%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Calibri"/>
                        </a:rPr>
                        <a:t>≤</a:t>
                      </a: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4 -6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7 - 10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11 - 15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BG 2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5 - 12 %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l’S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Calibri"/>
                        </a:rPr>
                        <a:t>≤</a:t>
                      </a: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 3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4 - 7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8 - 11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12 - 19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 20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BG 3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12 - 17%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lS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Calibri"/>
                        </a:rPr>
                        <a:t>≤ 4</a:t>
                      </a:r>
                      <a:endParaRPr lang="de-DE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5 - 8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9 - 13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15 - 22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 23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BG 4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17 - 25 %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sL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11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uL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Calibri"/>
                        </a:rPr>
                        <a:t>≤ 5</a:t>
                      </a:r>
                      <a:endParaRPr lang="de-DE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6 -10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10- 14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17 -25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 26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BG 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25 - 65%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t’L, tL, lT, T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Calibri"/>
                        </a:rPr>
                        <a:t>≤ 7</a:t>
                      </a:r>
                      <a:endParaRPr lang="de-DE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8 -14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15 - 23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24 - 36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 37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BG6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Mo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≤ 4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5 -9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10 - 16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17 - 24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 25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636410"/>
              </p:ext>
            </p:extLst>
          </p:nvPr>
        </p:nvGraphicFramePr>
        <p:xfrm>
          <a:off x="188913" y="5072565"/>
          <a:ext cx="6480172" cy="1764000"/>
        </p:xfrm>
        <a:graphic>
          <a:graphicData uri="http://schemas.openxmlformats.org/drawingml/2006/table">
            <a:tbl>
              <a:tblPr firstRow="1" firstCol="1" bandRow="1"/>
              <a:tblGrid>
                <a:gridCol w="1079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20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Gehaltsklassen für </a:t>
                      </a: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Kalium CAL- Methode</a:t>
                      </a:r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 in mg/100g Boden</a:t>
                      </a:r>
                    </a:p>
                  </a:txBody>
                  <a:tcPr marL="67593" marR="67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Bodengruppe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Tonanteil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Bodenart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BG 1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Calibri"/>
                        </a:rPr>
                        <a:t>≤</a:t>
                      </a: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5%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Calibri"/>
                        </a:rPr>
                        <a:t>≤</a:t>
                      </a: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 2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3 -6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7 - 10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11 - 15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Calibri"/>
                        </a:rPr>
                        <a:t>≥</a:t>
                      </a: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16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BG 2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5 - 12 %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l’S</a:t>
                      </a:r>
                      <a:endParaRPr lang="de-DE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Calibri"/>
                        </a:rPr>
                        <a:t>≤</a:t>
                      </a: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3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4 - 7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8 - 11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12 - 18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Calibri"/>
                        </a:rPr>
                        <a:t>≥ 19</a:t>
                      </a:r>
                      <a:endParaRPr lang="de-DE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BG 3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12 - 17%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lS</a:t>
                      </a:r>
                      <a:endParaRPr lang="de-DE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Calibri"/>
                        </a:rPr>
                        <a:t>≤ 4</a:t>
                      </a:r>
                      <a:endParaRPr lang="de-DE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5 - 9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9 - 14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15 - 22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Calibri"/>
                        </a:rPr>
                        <a:t>≥ 23</a:t>
                      </a:r>
                      <a:endParaRPr lang="de-DE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BG 4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17 - 25 %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sL, uL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Calibri"/>
                        </a:rPr>
                        <a:t>≤ 5</a:t>
                      </a:r>
                      <a:endParaRPr lang="de-DE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6 -10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11- 16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17 -25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Calibri"/>
                        </a:rPr>
                        <a:t>≥ 26</a:t>
                      </a:r>
                      <a:endParaRPr lang="de-DE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BG 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25 - 65%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t’L, tL, lT, T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Calibri"/>
                        </a:rPr>
                        <a:t>≤ 7</a:t>
                      </a:r>
                      <a:endParaRPr lang="de-DE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8 -14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15 - 23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24 - 36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Calibri"/>
                        </a:rPr>
                        <a:t>≥ 37</a:t>
                      </a:r>
                      <a:endParaRPr lang="de-DE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BG6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Mo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Calibri"/>
                        </a:rPr>
                        <a:t>≤ 4</a:t>
                      </a:r>
                      <a:endParaRPr lang="de-DE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5 -9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10 - 16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17 - 24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j-lt"/>
                          <a:ea typeface="Calibri"/>
                          <a:cs typeface="Calibri"/>
                        </a:rPr>
                        <a:t>≥ 25</a:t>
                      </a:r>
                      <a:endParaRPr lang="de-DE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433503"/>
              </p:ext>
            </p:extLst>
          </p:nvPr>
        </p:nvGraphicFramePr>
        <p:xfrm>
          <a:off x="188913" y="7113240"/>
          <a:ext cx="6480172" cy="1764000"/>
        </p:xfrm>
        <a:graphic>
          <a:graphicData uri="http://schemas.openxmlformats.org/drawingml/2006/table">
            <a:tbl>
              <a:tblPr firstRow="1" firstCol="1" bandRow="1"/>
              <a:tblGrid>
                <a:gridCol w="1079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57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20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Gehaltsklassen für </a:t>
                      </a: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Magnesium CaCl</a:t>
                      </a:r>
                      <a:r>
                        <a:rPr lang="de-DE" sz="1100" b="1" baseline="-25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 Methode  </a:t>
                      </a:r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 mg/100g Boden</a:t>
                      </a:r>
                    </a:p>
                  </a:txBody>
                  <a:tcPr marL="67593" marR="675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Bodengruppe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Tonanteil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Bodenart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BG 1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≤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5%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≤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2,0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2,1 – 3,5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3,6 – 5,0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5,1 – 6,5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6,6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BG 2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5 - 12 %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l’S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≤</a:t>
                      </a: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2,5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2,6 – 4,5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4,6 – 6,5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6,6 – 8,5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 8,6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BG 3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12 - 17%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lS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≤ 3,0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3,1 – 5,5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5,6 – 8,0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8,1 – 10,5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 10,6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BG 4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17 - 25 %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sL, uL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Calibri"/>
                        </a:rPr>
                        <a:t>≤ 4,0</a:t>
                      </a:r>
                      <a:endParaRPr lang="de-DE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4,1 – 7,5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7,6 – 11,0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11,1- 14,5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 14,6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BG 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25 - 65%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t’L, tL, lT, T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Calibri"/>
                        </a:rPr>
                        <a:t>≤ 5,0</a:t>
                      </a:r>
                      <a:endParaRPr lang="de-DE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5,1 – 9,5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9,6- 14,0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14,1- 18,5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 18,6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BG6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Mo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Calibri"/>
                        </a:rPr>
                        <a:t>≤ 2,0</a:t>
                      </a:r>
                      <a:endParaRPr lang="de-DE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2,1 - 3,5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3,6 - 5,0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5,1 - 6,5</a:t>
                      </a: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≥ 6,6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93" marR="67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197048" y="9315291"/>
            <a:ext cx="64720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Quelle: Richtwertbroschüre LLG-Sachsen-Anhalt, Brandenburg und Mecklenburg Vorpommern und TLL  Jena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5C499E9-EE15-47FF-8B9F-E7C0C8A91F95}"/>
              </a:ext>
            </a:extLst>
          </p:cNvPr>
          <p:cNvSpPr txBox="1"/>
          <p:nvPr/>
        </p:nvSpPr>
        <p:spPr>
          <a:xfrm>
            <a:off x="157585" y="2576736"/>
            <a:ext cx="5472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100" dirty="0"/>
              <a:t>Umrechnung nach Bindungsform: P x 2,29 = P</a:t>
            </a:r>
            <a:r>
              <a:rPr lang="de-DE" sz="1100" baseline="-25000" dirty="0"/>
              <a:t>2</a:t>
            </a:r>
            <a:r>
              <a:rPr lang="de-DE" sz="1100" dirty="0"/>
              <a:t>O</a:t>
            </a:r>
            <a:r>
              <a:rPr lang="de-DE" sz="1100" baseline="-25000" dirty="0"/>
              <a:t>5     </a:t>
            </a:r>
            <a:r>
              <a:rPr lang="de-DE" sz="1100" dirty="0" err="1"/>
              <a:t>P</a:t>
            </a:r>
            <a:r>
              <a:rPr lang="de-DE" sz="1100" baseline="-25000" dirty="0" err="1"/>
              <a:t>2</a:t>
            </a:r>
            <a:r>
              <a:rPr lang="de-DE" sz="1100" dirty="0" err="1"/>
              <a:t>O</a:t>
            </a:r>
            <a:r>
              <a:rPr lang="de-DE" sz="1100" baseline="-25000" dirty="0" err="1"/>
              <a:t>5</a:t>
            </a:r>
            <a:r>
              <a:rPr lang="de-DE" sz="1100" dirty="0"/>
              <a:t> x 0,44 = P</a:t>
            </a:r>
            <a:r>
              <a:rPr lang="de-DE" sz="1100" baseline="-25000" dirty="0"/>
              <a:t>     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26093A1-4282-417B-998F-4420B8C0BA1B}"/>
              </a:ext>
            </a:extLst>
          </p:cNvPr>
          <p:cNvSpPr txBox="1"/>
          <p:nvPr/>
        </p:nvSpPr>
        <p:spPr>
          <a:xfrm>
            <a:off x="157584" y="4736976"/>
            <a:ext cx="5472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100" dirty="0"/>
              <a:t>Umrechnung nach Bindungsform: K x 1,2 = K</a:t>
            </a:r>
            <a:r>
              <a:rPr lang="de-DE" sz="1100" baseline="-25000" dirty="0"/>
              <a:t>2</a:t>
            </a:r>
            <a:r>
              <a:rPr lang="de-DE" sz="1100" dirty="0"/>
              <a:t>O</a:t>
            </a:r>
            <a:r>
              <a:rPr lang="de-DE" sz="1100" baseline="-25000" dirty="0"/>
              <a:t>     </a:t>
            </a:r>
            <a:r>
              <a:rPr lang="de-DE" sz="1100" dirty="0" err="1"/>
              <a:t>K</a:t>
            </a:r>
            <a:r>
              <a:rPr lang="de-DE" sz="1100" baseline="-25000" dirty="0" err="1"/>
              <a:t>2</a:t>
            </a:r>
            <a:r>
              <a:rPr lang="de-DE" sz="1100" dirty="0" err="1"/>
              <a:t>O</a:t>
            </a:r>
            <a:r>
              <a:rPr lang="de-DE" sz="1100" dirty="0"/>
              <a:t> x 0,83 = K</a:t>
            </a:r>
            <a:r>
              <a:rPr lang="de-DE" sz="1100" baseline="-25000" dirty="0"/>
              <a:t>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295916E-B6A9-4FCF-B12E-AFB166D67C6D}"/>
              </a:ext>
            </a:extLst>
          </p:cNvPr>
          <p:cNvSpPr txBox="1"/>
          <p:nvPr/>
        </p:nvSpPr>
        <p:spPr>
          <a:xfrm>
            <a:off x="157583" y="8881376"/>
            <a:ext cx="5472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100" dirty="0"/>
              <a:t>Umrechnung nach Bindungsform: Mg x 1,66 = MgO</a:t>
            </a:r>
            <a:r>
              <a:rPr lang="de-DE" sz="1100" baseline="-25000" dirty="0"/>
              <a:t>     </a:t>
            </a:r>
            <a:r>
              <a:rPr lang="de-DE" sz="1100" dirty="0" err="1"/>
              <a:t>MgO</a:t>
            </a:r>
            <a:r>
              <a:rPr lang="de-DE" sz="1100" dirty="0"/>
              <a:t> x 0,6 = Mg</a:t>
            </a:r>
            <a:r>
              <a:rPr lang="de-DE" sz="1100" baseline="-25000" dirty="0"/>
              <a:t>     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BB9B978-A01D-46E2-B9FA-BB83467839A9}"/>
              </a:ext>
            </a:extLst>
          </p:cNvPr>
          <p:cNvSpPr txBox="1"/>
          <p:nvPr/>
        </p:nvSpPr>
        <p:spPr>
          <a:xfrm>
            <a:off x="579508" y="128988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u="sng" dirty="0">
                <a:solidFill>
                  <a:srgbClr val="66CC33"/>
                </a:solidFill>
              </a:rPr>
              <a:t>Gehaltsklassen für die Regionen Sachsen-Anhalt, </a:t>
            </a:r>
            <a:br>
              <a:rPr lang="de-DE" sz="1800" b="1" u="sng" dirty="0">
                <a:solidFill>
                  <a:srgbClr val="66CC33"/>
                </a:solidFill>
              </a:rPr>
            </a:br>
            <a:r>
              <a:rPr lang="de-DE" sz="1800" b="1" u="sng" dirty="0">
                <a:solidFill>
                  <a:srgbClr val="66CC33"/>
                </a:solidFill>
              </a:rPr>
              <a:t>Brandenburg, Mecklenburg-Vorpommern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A4-Papier (210 x 297 mm)</PresentationFormat>
  <Paragraphs>219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Standarddesign</vt:lpstr>
      <vt:lpstr>Worksheet</vt:lpstr>
      <vt:lpstr>PowerPoint-Präsentation</vt:lpstr>
      <vt:lpstr>PowerPoint-Präsentation</vt:lpstr>
    </vt:vector>
  </TitlesOfParts>
  <Company>AGRAVIS Raiffeisen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jacobsw</dc:creator>
  <cp:lastModifiedBy>Daniela Hullermann</cp:lastModifiedBy>
  <cp:revision>86</cp:revision>
  <cp:lastPrinted>2020-11-23T11:29:18Z</cp:lastPrinted>
  <dcterms:created xsi:type="dcterms:W3CDTF">2009-11-20T11:09:29Z</dcterms:created>
  <dcterms:modified xsi:type="dcterms:W3CDTF">2021-03-05T06:15:38Z</dcterms:modified>
</cp:coreProperties>
</file>